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8:51:54.71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15:30:04.45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9:10:33.14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9:24:28.71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9:35:23.933"/>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5/17/2025</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59757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81360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8638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534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59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444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282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037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87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82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5/17/2025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19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5/17/2025</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35217482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all plant growing on soil">
            <a:extLst>
              <a:ext uri="{FF2B5EF4-FFF2-40B4-BE49-F238E27FC236}">
                <a16:creationId xmlns:a16="http://schemas.microsoft.com/office/drawing/2014/main" id="{C3BBC76A-41E1-108C-47D0-36FCC3E23F8E}"/>
              </a:ext>
            </a:extLst>
          </p:cNvPr>
          <p:cNvPicPr>
            <a:picLocks noChangeAspect="1"/>
          </p:cNvPicPr>
          <p:nvPr/>
        </p:nvPicPr>
        <p:blipFill>
          <a:blip r:embed="rId2">
            <a:alphaModFix amt="50000"/>
          </a:blip>
          <a:srcRect t="15709" r="-1" b="-1"/>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D3AACF1D-65BC-C14D-0F6E-01D836E28565}"/>
              </a:ext>
            </a:extLst>
          </p:cNvPr>
          <p:cNvSpPr>
            <a:spLocks noGrp="1"/>
          </p:cNvSpPr>
          <p:nvPr>
            <p:ph type="ctrTitle"/>
          </p:nvPr>
        </p:nvSpPr>
        <p:spPr>
          <a:xfrm>
            <a:off x="1524000" y="1538477"/>
            <a:ext cx="9144000" cy="2647126"/>
          </a:xfrm>
        </p:spPr>
        <p:txBody>
          <a:bodyPr>
            <a:normAutofit/>
          </a:bodyPr>
          <a:lstStyle/>
          <a:p>
            <a:pPr algn="ctr">
              <a:lnSpc>
                <a:spcPct val="90000"/>
              </a:lnSpc>
            </a:pPr>
            <a:r>
              <a:rPr lang="en-US" sz="5100" b="1" kern="1200" cap="none" spc="0" dirty="0">
                <a:ln w="12700">
                  <a:solidFill>
                    <a:schemeClr val="accent5"/>
                  </a:solidFill>
                  <a:prstDash val="solid"/>
                </a:ln>
                <a:effectLst/>
                <a:latin typeface="Aptos" panose="020B0004020202020204" pitchFamily="34" charset="0"/>
                <a:ea typeface="+mj-ea"/>
                <a:cs typeface="+mj-cs"/>
              </a:rPr>
              <a:t>An IoT-Enabled AI System for Real-Time Crop Prediction Using Soil and Weather Data</a:t>
            </a:r>
            <a:endParaRPr lang="en-IN" sz="5100" dirty="0"/>
          </a:p>
        </p:txBody>
      </p:sp>
      <p:sp>
        <p:nvSpPr>
          <p:cNvPr id="19"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E66F62-1D9C-3302-C3CD-3DB3879860FF}"/>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6" name="Rectangle 25">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4444A-11ED-3575-13BA-54B1B4D76A05}"/>
              </a:ext>
            </a:extLst>
          </p:cNvPr>
          <p:cNvSpPr>
            <a:spLocks noGrp="1"/>
          </p:cNvSpPr>
          <p:nvPr>
            <p:ph type="title"/>
          </p:nvPr>
        </p:nvSpPr>
        <p:spPr>
          <a:xfrm>
            <a:off x="7998581" y="643467"/>
            <a:ext cx="3562483" cy="3569241"/>
          </a:xfrm>
        </p:spPr>
        <p:txBody>
          <a:bodyPr vert="horz" lIns="91440" tIns="45720" rIns="91440" bIns="45720" rtlCol="0" anchor="b">
            <a:normAutofit/>
          </a:bodyPr>
          <a:lstStyle/>
          <a:p>
            <a:r>
              <a:rPr lang="en-US" sz="5800" dirty="0"/>
              <a:t>System Architecture</a:t>
            </a:r>
          </a:p>
        </p:txBody>
      </p:sp>
      <p:sp>
        <p:nvSpPr>
          <p:cNvPr id="2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FFB700"/>
          </a:solidFill>
          <a:ln w="38100" cap="rnd">
            <a:solidFill>
              <a:srgbClr val="FFB7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2CF3082F-F222-E9F1-653D-50EFE1AFD671}"/>
              </a:ext>
            </a:extLst>
          </p:cNvPr>
          <p:cNvPicPr>
            <a:picLocks noChangeAspect="1"/>
          </p:cNvPicPr>
          <p:nvPr/>
        </p:nvPicPr>
        <p:blipFill>
          <a:blip r:embed="rId2"/>
          <a:stretch>
            <a:fillRect/>
          </a:stretch>
        </p:blipFill>
        <p:spPr>
          <a:xfrm>
            <a:off x="204281" y="552726"/>
            <a:ext cx="7636213" cy="5789708"/>
          </a:xfrm>
          <a:prstGeom prst="rect">
            <a:avLst/>
          </a:prstGeom>
        </p:spPr>
      </p:pic>
    </p:spTree>
    <p:extLst>
      <p:ext uri="{BB962C8B-B14F-4D97-AF65-F5344CB8AC3E}">
        <p14:creationId xmlns:p14="http://schemas.microsoft.com/office/powerpoint/2010/main" val="104915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2328C31-93A8-4C77-B2C9-1705F8270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BED27-A1AD-EE4B-580D-D20F1AE44F16}"/>
              </a:ext>
            </a:extLst>
          </p:cNvPr>
          <p:cNvSpPr>
            <a:spLocks noGrp="1"/>
          </p:cNvSpPr>
          <p:nvPr>
            <p:ph type="title"/>
          </p:nvPr>
        </p:nvSpPr>
        <p:spPr>
          <a:xfrm>
            <a:off x="8138341" y="640823"/>
            <a:ext cx="3419856" cy="5583148"/>
          </a:xfrm>
        </p:spPr>
        <p:txBody>
          <a:bodyPr anchor="ctr">
            <a:normAutofit/>
          </a:bodyPr>
          <a:lstStyle/>
          <a:p>
            <a:r>
              <a:rPr lang="en-US" sz="6000" dirty="0"/>
              <a:t>Result of Machine Learning &amp; Deep learning</a:t>
            </a:r>
            <a:endParaRPr lang="en-IN" sz="6000" dirty="0"/>
          </a:p>
        </p:txBody>
      </p:sp>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4884261"/>
              <a:ext cx="360" cy="2160"/>
            </p14:xfrm>
          </p:contentPart>
        </mc:Choice>
        <mc:Fallback xmlns="">
          <p:pic>
            <p:nvPicPr>
              <p: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4868832"/>
                <a:ext cx="36000" cy="32709"/>
              </a:xfrm>
              <a:prstGeom prst="rect">
                <a:avLst/>
              </a:prstGeom>
            </p:spPr>
          </p:pic>
        </mc:Fallback>
      </mc:AlternateContent>
      <p:sp>
        <p:nvSpPr>
          <p:cNvPr id="3" name="Content Placeholder 2">
            <a:extLst>
              <a:ext uri="{FF2B5EF4-FFF2-40B4-BE49-F238E27FC236}">
                <a16:creationId xmlns:a16="http://schemas.microsoft.com/office/drawing/2014/main" id="{94CD6733-9722-6A61-3B30-7D4A4052CF1C}"/>
              </a:ext>
            </a:extLst>
          </p:cNvPr>
          <p:cNvSpPr>
            <a:spLocks noGrp="1"/>
          </p:cNvSpPr>
          <p:nvPr>
            <p:ph idx="1"/>
          </p:nvPr>
        </p:nvSpPr>
        <p:spPr>
          <a:xfrm>
            <a:off x="640080" y="4800600"/>
            <a:ext cx="6894576" cy="1426464"/>
          </a:xfrm>
        </p:spPr>
        <p:txBody>
          <a:bodyPr anchor="t">
            <a:normAutofit/>
          </a:bodyPr>
          <a:lstStyle/>
          <a:p>
            <a:r>
              <a:rPr lang="en-US" sz="2000" dirty="0">
                <a:latin typeface="Agency FB" panose="020B0503020202020204" pitchFamily="34" charset="0"/>
              </a:rPr>
              <a:t>To get the best performance from the ML,DL model, we have tested with many models, done hyperparameter tuning, and finally got the best model with outstanding performance and generalization for usability.</a:t>
            </a:r>
            <a:endParaRPr lang="en-IN" sz="2000" dirty="0">
              <a:latin typeface="Agency FB" panose="020B0503020202020204" pitchFamily="34" charset="0"/>
            </a:endParaRPr>
          </a:p>
        </p:txBody>
      </p:sp>
      <p:sp>
        <p:nvSpPr>
          <p:cNvPr id="29" name="Rectangle 28">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2620"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FDF2A8"/>
          </a:solidFill>
          <a:ln w="34925">
            <a:solidFill>
              <a:srgbClr val="FDF2A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tacking chart&#10;&#10;AI-generated content may be incorrect.">
            <a:extLst>
              <a:ext uri="{FF2B5EF4-FFF2-40B4-BE49-F238E27FC236}">
                <a16:creationId xmlns:a16="http://schemas.microsoft.com/office/drawing/2014/main" id="{BC1A2823-F04A-0002-7B1B-C5DCE0EEFE7B}"/>
              </a:ext>
            </a:extLst>
          </p:cNvPr>
          <p:cNvPicPr>
            <a:picLocks noChangeAspect="1"/>
          </p:cNvPicPr>
          <p:nvPr/>
        </p:nvPicPr>
        <p:blipFill>
          <a:blip r:embed="rId4"/>
          <a:stretch>
            <a:fillRect/>
          </a:stretch>
        </p:blipFill>
        <p:spPr>
          <a:xfrm>
            <a:off x="640080" y="674507"/>
            <a:ext cx="6894576" cy="3826489"/>
          </a:xfrm>
          <a:prstGeom prst="rect">
            <a:avLst/>
          </a:prstGeom>
        </p:spPr>
      </p:pic>
    </p:spTree>
    <p:extLst>
      <p:ext uri="{BB962C8B-B14F-4D97-AF65-F5344CB8AC3E}">
        <p14:creationId xmlns:p14="http://schemas.microsoft.com/office/powerpoint/2010/main" val="310138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E6A207B-97BE-4DE3-B7BA-6EB713664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8E887-3416-4732-429B-9BC24C0557F8}"/>
              </a:ext>
            </a:extLst>
          </p:cNvPr>
          <p:cNvSpPr>
            <a:spLocks noGrp="1"/>
          </p:cNvSpPr>
          <p:nvPr>
            <p:ph type="title"/>
          </p:nvPr>
        </p:nvSpPr>
        <p:spPr>
          <a:xfrm>
            <a:off x="8129016" y="640080"/>
            <a:ext cx="3432048" cy="1714065"/>
          </a:xfrm>
        </p:spPr>
        <p:txBody>
          <a:bodyPr anchor="b">
            <a:normAutofit/>
          </a:bodyPr>
          <a:lstStyle/>
          <a:p>
            <a:pPr>
              <a:lnSpc>
                <a:spcPct val="90000"/>
              </a:lnSpc>
            </a:pPr>
            <a:r>
              <a:rPr lang="en-US" sz="3400" b="1">
                <a:latin typeface="Angsana New" panose="02020603050405020304" pitchFamily="18" charset="-34"/>
                <a:cs typeface="Angsana New" panose="02020603050405020304" pitchFamily="18" charset="-34"/>
              </a:rPr>
              <a:t>Real-time sensor-driven data and weather API based prediction</a:t>
            </a:r>
            <a:endParaRPr lang="en-IN" sz="3400" b="1">
              <a:latin typeface="Angsana New" panose="02020603050405020304" pitchFamily="18" charset="-34"/>
              <a:cs typeface="Angsana New" panose="02020603050405020304" pitchFamily="18" charset="-34"/>
            </a:endParaRPr>
          </a:p>
        </p:txBody>
      </p:sp>
      <p:sp>
        <p:nvSpPr>
          <p:cNvPr id="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2529151"/>
            <a:ext cx="3376602" cy="18288"/>
          </a:xfrm>
          <a:custGeom>
            <a:avLst/>
            <a:gdLst>
              <a:gd name="connsiteX0" fmla="*/ 0 w 3376602"/>
              <a:gd name="connsiteY0" fmla="*/ 0 h 18288"/>
              <a:gd name="connsiteX1" fmla="*/ 641554 w 3376602"/>
              <a:gd name="connsiteY1" fmla="*/ 0 h 18288"/>
              <a:gd name="connsiteX2" fmla="*/ 1316875 w 3376602"/>
              <a:gd name="connsiteY2" fmla="*/ 0 h 18288"/>
              <a:gd name="connsiteX3" fmla="*/ 2025961 w 3376602"/>
              <a:gd name="connsiteY3" fmla="*/ 0 h 18288"/>
              <a:gd name="connsiteX4" fmla="*/ 2735048 w 3376602"/>
              <a:gd name="connsiteY4" fmla="*/ 0 h 18288"/>
              <a:gd name="connsiteX5" fmla="*/ 3376602 w 3376602"/>
              <a:gd name="connsiteY5" fmla="*/ 0 h 18288"/>
              <a:gd name="connsiteX6" fmla="*/ 3376602 w 3376602"/>
              <a:gd name="connsiteY6" fmla="*/ 18288 h 18288"/>
              <a:gd name="connsiteX7" fmla="*/ 2633750 w 3376602"/>
              <a:gd name="connsiteY7" fmla="*/ 18288 h 18288"/>
              <a:gd name="connsiteX8" fmla="*/ 1890897 w 3376602"/>
              <a:gd name="connsiteY8" fmla="*/ 18288 h 18288"/>
              <a:gd name="connsiteX9" fmla="*/ 1215577 w 3376602"/>
              <a:gd name="connsiteY9" fmla="*/ 18288 h 18288"/>
              <a:gd name="connsiteX10" fmla="*/ 0 w 3376602"/>
              <a:gd name="connsiteY10" fmla="*/ 18288 h 18288"/>
              <a:gd name="connsiteX11" fmla="*/ 0 w 337660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6602" h="18288" fill="none" extrusionOk="0">
                <a:moveTo>
                  <a:pt x="0" y="0"/>
                </a:moveTo>
                <a:cubicBezTo>
                  <a:pt x="154337" y="-26787"/>
                  <a:pt x="393692" y="25344"/>
                  <a:pt x="641554" y="0"/>
                </a:cubicBezTo>
                <a:cubicBezTo>
                  <a:pt x="889416" y="-25344"/>
                  <a:pt x="1078313" y="12271"/>
                  <a:pt x="1316875" y="0"/>
                </a:cubicBezTo>
                <a:cubicBezTo>
                  <a:pt x="1555437" y="-12271"/>
                  <a:pt x="1698513" y="30110"/>
                  <a:pt x="2025961" y="0"/>
                </a:cubicBezTo>
                <a:cubicBezTo>
                  <a:pt x="2353409" y="-30110"/>
                  <a:pt x="2474986" y="1722"/>
                  <a:pt x="2735048" y="0"/>
                </a:cubicBezTo>
                <a:cubicBezTo>
                  <a:pt x="2995110" y="-1722"/>
                  <a:pt x="3097437" y="28961"/>
                  <a:pt x="3376602" y="0"/>
                </a:cubicBezTo>
                <a:cubicBezTo>
                  <a:pt x="3375893" y="8157"/>
                  <a:pt x="3376189" y="12125"/>
                  <a:pt x="3376602" y="18288"/>
                </a:cubicBezTo>
                <a:cubicBezTo>
                  <a:pt x="3037458" y="40377"/>
                  <a:pt x="2857195" y="34928"/>
                  <a:pt x="2633750" y="18288"/>
                </a:cubicBezTo>
                <a:cubicBezTo>
                  <a:pt x="2410305" y="1648"/>
                  <a:pt x="2066994" y="17360"/>
                  <a:pt x="1890897" y="18288"/>
                </a:cubicBezTo>
                <a:cubicBezTo>
                  <a:pt x="1714800" y="19216"/>
                  <a:pt x="1521080" y="47858"/>
                  <a:pt x="1215577" y="18288"/>
                </a:cubicBezTo>
                <a:cubicBezTo>
                  <a:pt x="910074" y="-11282"/>
                  <a:pt x="278912" y="61767"/>
                  <a:pt x="0" y="18288"/>
                </a:cubicBezTo>
                <a:cubicBezTo>
                  <a:pt x="-46" y="12483"/>
                  <a:pt x="-203" y="6491"/>
                  <a:pt x="0" y="0"/>
                </a:cubicBezTo>
                <a:close/>
              </a:path>
              <a:path w="3376602" h="18288" stroke="0" extrusionOk="0">
                <a:moveTo>
                  <a:pt x="0" y="0"/>
                </a:moveTo>
                <a:cubicBezTo>
                  <a:pt x="304565" y="-9016"/>
                  <a:pt x="402571" y="29762"/>
                  <a:pt x="641554" y="0"/>
                </a:cubicBezTo>
                <a:cubicBezTo>
                  <a:pt x="880537" y="-29762"/>
                  <a:pt x="963871" y="-12492"/>
                  <a:pt x="1215577" y="0"/>
                </a:cubicBezTo>
                <a:cubicBezTo>
                  <a:pt x="1467283" y="12492"/>
                  <a:pt x="1723274" y="15353"/>
                  <a:pt x="1958429" y="0"/>
                </a:cubicBezTo>
                <a:cubicBezTo>
                  <a:pt x="2193584" y="-15353"/>
                  <a:pt x="2347125" y="7922"/>
                  <a:pt x="2599984" y="0"/>
                </a:cubicBezTo>
                <a:cubicBezTo>
                  <a:pt x="2852843" y="-7922"/>
                  <a:pt x="3186422" y="-30763"/>
                  <a:pt x="3376602" y="0"/>
                </a:cubicBezTo>
                <a:cubicBezTo>
                  <a:pt x="3376338" y="4493"/>
                  <a:pt x="3376986" y="9472"/>
                  <a:pt x="3376602" y="18288"/>
                </a:cubicBezTo>
                <a:cubicBezTo>
                  <a:pt x="3080522" y="-5475"/>
                  <a:pt x="3038559" y="47323"/>
                  <a:pt x="2701282" y="18288"/>
                </a:cubicBezTo>
                <a:cubicBezTo>
                  <a:pt x="2364005" y="-10747"/>
                  <a:pt x="2245031" y="49099"/>
                  <a:pt x="1958429" y="18288"/>
                </a:cubicBezTo>
                <a:cubicBezTo>
                  <a:pt x="1671827" y="-12523"/>
                  <a:pt x="1619741" y="31109"/>
                  <a:pt x="1384407" y="18288"/>
                </a:cubicBezTo>
                <a:cubicBezTo>
                  <a:pt x="1149073" y="5467"/>
                  <a:pt x="947712" y="-11758"/>
                  <a:pt x="709086" y="18288"/>
                </a:cubicBezTo>
                <a:cubicBezTo>
                  <a:pt x="470460" y="48334"/>
                  <a:pt x="186882" y="50183"/>
                  <a:pt x="0" y="18288"/>
                </a:cubicBezTo>
                <a:cubicBezTo>
                  <a:pt x="843" y="9577"/>
                  <a:pt x="371" y="6900"/>
                  <a:pt x="0" y="0"/>
                </a:cubicBezTo>
                <a:close/>
              </a:path>
            </a:pathLst>
          </a:custGeom>
          <a:solidFill>
            <a:srgbClr val="EC665C"/>
          </a:solidFill>
          <a:ln w="38100" cap="rnd">
            <a:solidFill>
              <a:srgbClr val="EC665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9A8665-6E2B-963E-C793-4524D9BE7501}"/>
              </a:ext>
            </a:extLst>
          </p:cNvPr>
          <p:cNvSpPr>
            <a:spLocks noGrp="1"/>
          </p:cNvSpPr>
          <p:nvPr>
            <p:ph idx="1"/>
          </p:nvPr>
        </p:nvSpPr>
        <p:spPr>
          <a:xfrm>
            <a:off x="8129016" y="2803470"/>
            <a:ext cx="3432048" cy="3414450"/>
          </a:xfrm>
        </p:spPr>
        <p:txBody>
          <a:bodyPr anchor="t">
            <a:normAutofit/>
          </a:bodyPr>
          <a:lstStyle/>
          <a:p>
            <a:pPr marL="0" indent="0">
              <a:buNone/>
            </a:pPr>
            <a:r>
              <a:rPr lang="en-US" sz="2400"/>
              <a:t>After implementing the best model into the edge device, we collected the data from the sensor and the weather API (location-based), which directly goes to the model, and the model gives us the best sustainable crop according to the exact location and soil. </a:t>
            </a:r>
            <a:endParaRPr lang="en-IN" sz="2400"/>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4" name="Picture 3" descr="A screenshot of a computer">
            <a:extLst>
              <a:ext uri="{FF2B5EF4-FFF2-40B4-BE49-F238E27FC236}">
                <a16:creationId xmlns:a16="http://schemas.microsoft.com/office/drawing/2014/main" id="{0A7F6A83-552D-B0E3-83C5-6514855C7BCD}"/>
              </a:ext>
            </a:extLst>
          </p:cNvPr>
          <p:cNvPicPr>
            <a:picLocks noChangeAspect="1"/>
          </p:cNvPicPr>
          <p:nvPr/>
        </p:nvPicPr>
        <p:blipFill>
          <a:blip r:embed="rId4"/>
          <a:stretch>
            <a:fillRect/>
          </a:stretch>
        </p:blipFill>
        <p:spPr>
          <a:xfrm>
            <a:off x="630936" y="840105"/>
            <a:ext cx="6903720" cy="5177790"/>
          </a:xfrm>
          <a:prstGeom prst="rect">
            <a:avLst/>
          </a:prstGeom>
        </p:spPr>
      </p:pic>
    </p:spTree>
    <p:extLst>
      <p:ext uri="{BB962C8B-B14F-4D97-AF65-F5344CB8AC3E}">
        <p14:creationId xmlns:p14="http://schemas.microsoft.com/office/powerpoint/2010/main" val="4608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57344D1-E597-42B3-8E85-6D7036E54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77F16-561A-4572-4483-16CD5C61B28C}"/>
              </a:ext>
            </a:extLst>
          </p:cNvPr>
          <p:cNvSpPr>
            <a:spLocks noGrp="1"/>
          </p:cNvSpPr>
          <p:nvPr>
            <p:ph type="title"/>
          </p:nvPr>
        </p:nvSpPr>
        <p:spPr>
          <a:xfrm>
            <a:off x="257394" y="5268206"/>
            <a:ext cx="3577054" cy="1219024"/>
          </a:xfrm>
        </p:spPr>
        <p:txBody>
          <a:bodyPr>
            <a:normAutofit/>
          </a:bodyPr>
          <a:lstStyle/>
          <a:p>
            <a:pPr>
              <a:lnSpc>
                <a:spcPct val="90000"/>
              </a:lnSpc>
            </a:pPr>
            <a:r>
              <a:rPr lang="en-US" sz="2600" dirty="0">
                <a:latin typeface="Bodoni MT" panose="02070603080606020203" pitchFamily="18" charset="0"/>
              </a:rPr>
              <a:t>Web Interface &amp; app monitoring</a:t>
            </a:r>
            <a:br>
              <a:rPr lang="en-US" sz="2600" dirty="0">
                <a:latin typeface="Bodoni MT" panose="02070603080606020203" pitchFamily="18" charset="0"/>
              </a:rPr>
            </a:br>
            <a:r>
              <a:rPr lang="en-US" sz="2600" dirty="0">
                <a:latin typeface="Bodoni MT" panose="02070603080606020203" pitchFamily="18" charset="0"/>
              </a:rPr>
              <a:t>(Real-time monitoring)</a:t>
            </a:r>
            <a:endParaRPr lang="en-IN" sz="2600" dirty="0">
              <a:latin typeface="Bodoni MT" panose="02070603080606020203" pitchFamily="18" charset="0"/>
            </a:endParaRPr>
          </a:p>
        </p:txBody>
      </p:sp>
      <p:sp>
        <p:nvSpPr>
          <p:cNvPr id="37"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FFB53E"/>
          </a:solidFill>
          <a:ln w="38100" cap="rnd">
            <a:solidFill>
              <a:srgbClr val="FFB53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C1A560-09C2-4F76-E987-DC6CABBE3168}"/>
              </a:ext>
            </a:extLst>
          </p:cNvPr>
          <p:cNvSpPr>
            <a:spLocks noGrp="1"/>
          </p:cNvSpPr>
          <p:nvPr>
            <p:ph idx="1"/>
          </p:nvPr>
        </p:nvSpPr>
        <p:spPr>
          <a:xfrm>
            <a:off x="4483855" y="5408579"/>
            <a:ext cx="6897626" cy="1078651"/>
          </a:xfrm>
        </p:spPr>
        <p:txBody>
          <a:bodyPr anchor="ctr">
            <a:normAutofit/>
          </a:bodyPr>
          <a:lstStyle/>
          <a:p>
            <a:pPr marL="0" indent="0">
              <a:buNone/>
            </a:pPr>
            <a:r>
              <a:rPr lang="en-US" sz="1800" dirty="0"/>
              <a:t>Things board IoT platform has been used for remotely monitoring, and they also provide app monitoring, alert, and different IoT protocols like MQTT, HTTP, and HTTPS.</a:t>
            </a:r>
            <a:endParaRPr lang="en-IN" sz="1800" dirty="0"/>
          </a:p>
        </p:txBody>
      </p:sp>
      <p:pic>
        <p:nvPicPr>
          <p:cNvPr id="6" name="Picture 5" descr="A screenshot of a computer&#10;&#10;AI-generated content may be incorrect.">
            <a:extLst>
              <a:ext uri="{FF2B5EF4-FFF2-40B4-BE49-F238E27FC236}">
                <a16:creationId xmlns:a16="http://schemas.microsoft.com/office/drawing/2014/main" id="{ECBE3F6D-FBEF-F16B-3741-A93D55F41E59}"/>
              </a:ext>
            </a:extLst>
          </p:cNvPr>
          <p:cNvPicPr>
            <a:picLocks noChangeAspect="1"/>
          </p:cNvPicPr>
          <p:nvPr/>
        </p:nvPicPr>
        <p:blipFill>
          <a:blip r:embed="rId2"/>
          <a:stretch>
            <a:fillRect/>
          </a:stretch>
        </p:blipFill>
        <p:spPr>
          <a:xfrm>
            <a:off x="0" y="0"/>
            <a:ext cx="12188952" cy="5042561"/>
          </a:xfrm>
          <a:prstGeom prst="rect">
            <a:avLst/>
          </a:prstGeom>
        </p:spPr>
      </p:pic>
    </p:spTree>
    <p:extLst>
      <p:ext uri="{BB962C8B-B14F-4D97-AF65-F5344CB8AC3E}">
        <p14:creationId xmlns:p14="http://schemas.microsoft.com/office/powerpoint/2010/main" val="213979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Seedlings growing in a garden with sunlight">
            <a:extLst>
              <a:ext uri="{FF2B5EF4-FFF2-40B4-BE49-F238E27FC236}">
                <a16:creationId xmlns:a16="http://schemas.microsoft.com/office/drawing/2014/main" id="{35A06603-225D-998A-F8AA-9EB0F031B6AE}"/>
              </a:ext>
            </a:extLst>
          </p:cNvPr>
          <p:cNvPicPr>
            <a:picLocks noChangeAspect="1"/>
          </p:cNvPicPr>
          <p:nvPr/>
        </p:nvPicPr>
        <p:blipFill>
          <a:blip r:embed="rId2">
            <a:extLst>
              <a:ext uri="{28A0092B-C50C-407E-A947-70E740481C1C}">
                <a14:useLocalDpi xmlns:a14="http://schemas.microsoft.com/office/drawing/2010/main" val="0"/>
              </a:ext>
            </a:extLst>
          </a:blip>
          <a:srcRect t="15730"/>
          <a:stretch>
            <a:fillRect/>
          </a:stretch>
        </p:blipFill>
        <p:spPr>
          <a:xfrm>
            <a:off x="20" y="-22"/>
            <a:ext cx="12191977" cy="6858022"/>
          </a:xfrm>
          <a:prstGeom prst="rect">
            <a:avLst/>
          </a:prstGeom>
        </p:spPr>
      </p:pic>
      <p:sp>
        <p:nvSpPr>
          <p:cNvPr id="20" name="Rectangle 1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974F0-5FBD-D2CA-0467-06AFC8C110F2}"/>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600">
                <a:solidFill>
                  <a:schemeClr val="bg1"/>
                </a:solidFill>
              </a:rPr>
              <a:t>Thank you for being with us</a:t>
            </a:r>
          </a:p>
        </p:txBody>
      </p:sp>
      <p:sp>
        <p:nvSpPr>
          <p:cNvPr id="22" name="Rectangle 2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332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9B7D1-D7C3-EA44-62D0-3367FA649D2E}"/>
              </a:ext>
            </a:extLst>
          </p:cNvPr>
          <p:cNvSpPr>
            <a:spLocks noGrp="1"/>
          </p:cNvSpPr>
          <p:nvPr>
            <p:ph type="title"/>
          </p:nvPr>
        </p:nvSpPr>
        <p:spPr>
          <a:xfrm>
            <a:off x="5297762" y="329184"/>
            <a:ext cx="6251110" cy="1783080"/>
          </a:xfrm>
        </p:spPr>
        <p:txBody>
          <a:bodyPr anchor="b">
            <a:normAutofit/>
          </a:bodyPr>
          <a:lstStyle/>
          <a:p>
            <a:pPr>
              <a:lnSpc>
                <a:spcPct val="90000"/>
              </a:lnSpc>
            </a:pPr>
            <a:r>
              <a:rPr lang="en-US" sz="5600">
                <a:latin typeface="思源黑体-思源黑体-Regular" pitchFamily="34" charset="0"/>
                <a:ea typeface="思源黑体-思源黑体-Regular" pitchFamily="34" charset="-122"/>
              </a:rPr>
              <a:t>Why is this research necessary?</a:t>
            </a:r>
            <a:endParaRPr lang="en-IN" sz="560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FE36B"/>
          </a:solidFill>
          <a:ln w="38100" cap="rnd">
            <a:solidFill>
              <a:srgbClr val="DFE36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3CE6AA-2FDE-6F77-B155-CB819F0B0E4E}"/>
              </a:ext>
            </a:extLst>
          </p:cNvPr>
          <p:cNvSpPr>
            <a:spLocks noGrp="1"/>
          </p:cNvSpPr>
          <p:nvPr>
            <p:ph idx="1"/>
          </p:nvPr>
        </p:nvSpPr>
        <p:spPr>
          <a:xfrm>
            <a:off x="5297762" y="2706624"/>
            <a:ext cx="6251110" cy="3483864"/>
          </a:xfrm>
        </p:spPr>
        <p:txBody>
          <a:bodyPr>
            <a:normAutofit/>
          </a:bodyPr>
          <a:lstStyle/>
          <a:p>
            <a:pPr marL="342900" indent="-342900">
              <a:lnSpc>
                <a:spcPct val="100000"/>
              </a:lnSpc>
              <a:buFontTx/>
              <a:buAutoNum type="arabicPeriod"/>
            </a:pPr>
            <a:r>
              <a:rPr lang="en-US" sz="1800" dirty="0">
                <a:latin typeface="Avenir Next LT Pro Light" panose="020B0304020202020204" pitchFamily="34" charset="0"/>
              </a:rPr>
              <a:t>Agriculture contributes about 11.5% to Bangladesh’s GDP.  </a:t>
            </a:r>
            <a:r>
              <a:rPr lang="en-US" sz="1800" kern="1200" dirty="0">
                <a:effectLst/>
                <a:latin typeface="Avenir Next LT Pro Light" panose="020B0304020202020204" pitchFamily="34" charset="0"/>
              </a:rPr>
              <a:t>Agriculture makes up 11.5% of Bangladesh’s GDP and about 47% of total economic output.  </a:t>
            </a:r>
            <a:endParaRPr lang="en-US" sz="1800" dirty="0">
              <a:latin typeface="Avenir Next LT Pro Light" panose="020B0304020202020204" pitchFamily="34" charset="0"/>
            </a:endParaRPr>
          </a:p>
          <a:p>
            <a:pPr marL="342900" indent="-342900">
              <a:lnSpc>
                <a:spcPct val="100000"/>
              </a:lnSpc>
              <a:buAutoNum type="arabicPeriod"/>
            </a:pPr>
            <a:r>
              <a:rPr lang="en-US" sz="1800" dirty="0">
                <a:latin typeface="Avenir Next LT Pro Light" panose="020B0304020202020204" pitchFamily="34" charset="0"/>
              </a:rPr>
              <a:t>Bangladesh can become </a:t>
            </a:r>
            <a:r>
              <a:rPr lang="en-US" sz="1800" b="1" dirty="0">
                <a:latin typeface="Avenir Next LT Pro Light" panose="020B0304020202020204" pitchFamily="34" charset="0"/>
              </a:rPr>
              <a:t>economically specialized </a:t>
            </a:r>
            <a:r>
              <a:rPr lang="en-US" sz="1800" dirty="0">
                <a:latin typeface="Avenir Next LT Pro Light" panose="020B0304020202020204" pitchFamily="34" charset="0"/>
              </a:rPr>
              <a:t>in agriculture and </a:t>
            </a:r>
            <a:r>
              <a:rPr lang="en-US" sz="1800" b="1" dirty="0">
                <a:latin typeface="Avenir Next LT Pro Light" panose="020B0304020202020204" pitchFamily="34" charset="0"/>
              </a:rPr>
              <a:t>the biggest food provider </a:t>
            </a:r>
            <a:r>
              <a:rPr lang="en-US" sz="1800" dirty="0">
                <a:latin typeface="Avenir Next LT Pro Light" panose="020B0304020202020204" pitchFamily="34" charset="0"/>
              </a:rPr>
              <a:t>in the future, but technological analysis and automation are essential for that. </a:t>
            </a:r>
          </a:p>
          <a:p>
            <a:pPr marL="342900" indent="-342900">
              <a:lnSpc>
                <a:spcPct val="100000"/>
              </a:lnSpc>
              <a:buAutoNum type="arabicPeriod"/>
            </a:pPr>
            <a:r>
              <a:rPr lang="en-US" sz="1800" dirty="0">
                <a:latin typeface="Avenir Next LT Pro Light" panose="020B0304020202020204" pitchFamily="34" charset="0"/>
              </a:rPr>
              <a:t>Crop recommendation and sustainability checking can reduce production cost, fertilizer misuse, and many other issues.</a:t>
            </a:r>
          </a:p>
          <a:p>
            <a:pPr marL="342900" indent="-342900">
              <a:lnSpc>
                <a:spcPct val="100000"/>
              </a:lnSpc>
              <a:buAutoNum type="arabicPeriod"/>
            </a:pPr>
            <a:endParaRPr lang="en-US" sz="1800" dirty="0"/>
          </a:p>
        </p:txBody>
      </p:sp>
      <p:pic>
        <p:nvPicPr>
          <p:cNvPr id="5" name="Picture 4" descr="Tractor in farmland">
            <a:extLst>
              <a:ext uri="{FF2B5EF4-FFF2-40B4-BE49-F238E27FC236}">
                <a16:creationId xmlns:a16="http://schemas.microsoft.com/office/drawing/2014/main" id="{1EE5B0F5-25E8-3D86-0D27-D9A1D2B54071}"/>
              </a:ext>
            </a:extLst>
          </p:cNvPr>
          <p:cNvPicPr>
            <a:picLocks noChangeAspect="1"/>
          </p:cNvPicPr>
          <p:nvPr/>
        </p:nvPicPr>
        <p:blipFill>
          <a:blip r:embed="rId2"/>
          <a:srcRect l="43986" r="10853" b="375"/>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41662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BE372C-BAAC-C387-2494-CD0F051DF7D4}"/>
              </a:ext>
            </a:extLst>
          </p:cNvPr>
          <p:cNvSpPr>
            <a:spLocks noGrp="1"/>
          </p:cNvSpPr>
          <p:nvPr>
            <p:ph type="title"/>
          </p:nvPr>
        </p:nvSpPr>
        <p:spPr>
          <a:xfrm>
            <a:off x="576072" y="238539"/>
            <a:ext cx="11018520" cy="1434415"/>
          </a:xfrm>
        </p:spPr>
        <p:txBody>
          <a:bodyPr anchor="b">
            <a:normAutofit/>
          </a:bodyPr>
          <a:lstStyle/>
          <a:p>
            <a:r>
              <a:rPr lang="en-US" sz="7200" dirty="0"/>
              <a:t>Identifying issues</a:t>
            </a:r>
            <a:endParaRPr lang="en-IN" sz="7200" dirty="0"/>
          </a:p>
        </p:txBody>
      </p:sp>
      <p:sp>
        <p:nvSpPr>
          <p:cNvPr id="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97F3B"/>
          </a:solidFill>
          <a:ln w="38100" cap="rnd">
            <a:solidFill>
              <a:srgbClr val="A97F3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A83E01-B038-21EA-F499-9BF2A234E853}"/>
              </a:ext>
            </a:extLst>
          </p:cNvPr>
          <p:cNvSpPr>
            <a:spLocks noGrp="1"/>
          </p:cNvSpPr>
          <p:nvPr>
            <p:ph idx="1"/>
          </p:nvPr>
        </p:nvSpPr>
        <p:spPr>
          <a:xfrm>
            <a:off x="572493" y="2071316"/>
            <a:ext cx="6713552" cy="4119172"/>
          </a:xfrm>
        </p:spPr>
        <p:txBody>
          <a:bodyPr anchor="t">
            <a:normAutofit/>
          </a:bodyPr>
          <a:lstStyle/>
          <a:p>
            <a:pPr>
              <a:lnSpc>
                <a:spcPct val="100000"/>
              </a:lnSpc>
            </a:pPr>
            <a:r>
              <a:rPr lang="en-US" sz="2400"/>
              <a:t>There is no real-time crop monitoring technology available in the field in Bangladesh.</a:t>
            </a:r>
          </a:p>
          <a:p>
            <a:pPr>
              <a:lnSpc>
                <a:spcPct val="100000"/>
              </a:lnSpc>
            </a:pPr>
            <a:r>
              <a:rPr lang="en-US" sz="2400"/>
              <a:t>Farmers/agriculture practitioners blindly choose crops without soil testing.</a:t>
            </a:r>
          </a:p>
          <a:p>
            <a:pPr>
              <a:lnSpc>
                <a:spcPct val="100000"/>
              </a:lnSpc>
            </a:pPr>
            <a:r>
              <a:rPr lang="en-US" sz="2400"/>
              <a:t>Traditional crop choosing and farming lead to fertilizer overuse.</a:t>
            </a:r>
          </a:p>
          <a:p>
            <a:pPr>
              <a:lnSpc>
                <a:spcPct val="100000"/>
              </a:lnSpc>
            </a:pPr>
            <a:r>
              <a:rPr lang="en-US" sz="2400"/>
              <a:t> Countries like China, Thailand, Vietnam, and others are getting good benefits with IoT in agriculture and reducing overall crop production costs, and even early monitoring helps them to harvest more crops than average.</a:t>
            </a:r>
          </a:p>
          <a:p>
            <a:pPr>
              <a:lnSpc>
                <a:spcPct val="100000"/>
              </a:lnSpc>
            </a:pPr>
            <a:r>
              <a:rPr lang="en-US" sz="2400"/>
              <a:t>Manual monitoring is inefficient and often prone to errors, making it difficult to manage crops effectively.</a:t>
            </a:r>
          </a:p>
          <a:p>
            <a:pPr>
              <a:lnSpc>
                <a:spcPct val="100000"/>
              </a:lnSpc>
            </a:pPr>
            <a:endParaRPr lang="en-US" sz="2400"/>
          </a:p>
          <a:p>
            <a:pPr>
              <a:lnSpc>
                <a:spcPct val="100000"/>
              </a:lnSpc>
            </a:pPr>
            <a:endParaRPr lang="en-IN" sz="2400"/>
          </a:p>
        </p:txBody>
      </p:sp>
      <p:pic>
        <p:nvPicPr>
          <p:cNvPr id="15" name="Picture 14" descr="Drone flying over a field">
            <a:extLst>
              <a:ext uri="{FF2B5EF4-FFF2-40B4-BE49-F238E27FC236}">
                <a16:creationId xmlns:a16="http://schemas.microsoft.com/office/drawing/2014/main" id="{E704F1DA-9046-776B-2960-0DC002371F6D}"/>
              </a:ext>
            </a:extLst>
          </p:cNvPr>
          <p:cNvPicPr>
            <a:picLocks noChangeAspect="1"/>
          </p:cNvPicPr>
          <p:nvPr/>
        </p:nvPicPr>
        <p:blipFill>
          <a:blip r:embed="rId2"/>
          <a:srcRect l="25229" r="10555" b="2"/>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1098160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4FEB4-FF04-49C0-DF94-1E04038A93DF}"/>
              </a:ext>
            </a:extLst>
          </p:cNvPr>
          <p:cNvSpPr>
            <a:spLocks noGrp="1"/>
          </p:cNvSpPr>
          <p:nvPr>
            <p:ph type="title"/>
          </p:nvPr>
        </p:nvSpPr>
        <p:spPr>
          <a:xfrm>
            <a:off x="640080" y="325370"/>
            <a:ext cx="6894576" cy="1784538"/>
          </a:xfrm>
        </p:spPr>
        <p:txBody>
          <a:bodyPr anchor="b">
            <a:normAutofit/>
          </a:bodyPr>
          <a:lstStyle/>
          <a:p>
            <a:r>
              <a:rPr lang="en-US" sz="7200"/>
              <a:t>Objective</a:t>
            </a:r>
            <a:endParaRPr lang="en-IN" sz="720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4B566"/>
          </a:solidFill>
          <a:ln w="38100" cap="rnd">
            <a:solidFill>
              <a:srgbClr val="E4B56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5F96CC-6751-CF36-1D14-D7F9DCA5BCD0}"/>
              </a:ext>
            </a:extLst>
          </p:cNvPr>
          <p:cNvSpPr>
            <a:spLocks noGrp="1"/>
          </p:cNvSpPr>
          <p:nvPr>
            <p:ph idx="1"/>
          </p:nvPr>
        </p:nvSpPr>
        <p:spPr>
          <a:xfrm>
            <a:off x="640080" y="2708307"/>
            <a:ext cx="6894576" cy="3485260"/>
          </a:xfrm>
        </p:spPr>
        <p:txBody>
          <a:bodyPr>
            <a:normAutofit/>
          </a:bodyPr>
          <a:lstStyle/>
          <a:p>
            <a:pPr marL="0" indent="0">
              <a:buNone/>
            </a:pPr>
            <a:r>
              <a:rPr lang="en-IN" dirty="0"/>
              <a:t>This </a:t>
            </a:r>
            <a:r>
              <a:rPr lang="en-US" dirty="0"/>
              <a:t>study aims to develop an IoT-based crop prediction system that utilizes real-time data on</a:t>
            </a:r>
            <a:r>
              <a:rPr lang="en-IN" dirty="0"/>
              <a:t> soil nutrients(N, P, K), pH, and weather conditions.</a:t>
            </a:r>
            <a:r>
              <a:rPr lang="en-US" dirty="0"/>
              <a:t> The system employs machine learning and deep learning techniques</a:t>
            </a:r>
            <a:r>
              <a:rPr lang="en-IN" dirty="0"/>
              <a:t> to recommend suitable crops based on local environmental factors.</a:t>
            </a:r>
            <a:r>
              <a:rPr lang="en-US" dirty="0"/>
              <a:t> The implementation focuses on deploying the best-performing models on an edge device for real-time predictions</a:t>
            </a:r>
            <a:r>
              <a:rPr lang="en-IN" dirty="0"/>
              <a:t>, ensuring accuracy, efficiency, and accessibility for farmers and agricultural stakeholders.</a:t>
            </a:r>
          </a:p>
        </p:txBody>
      </p:sp>
      <p:pic>
        <p:nvPicPr>
          <p:cNvPr id="5" name="Picture 4" descr="Three combines harvesting wheat">
            <a:extLst>
              <a:ext uri="{FF2B5EF4-FFF2-40B4-BE49-F238E27FC236}">
                <a16:creationId xmlns:a16="http://schemas.microsoft.com/office/drawing/2014/main" id="{0B0A3B68-6C01-3A30-6E3B-A750530042B7}"/>
              </a:ext>
            </a:extLst>
          </p:cNvPr>
          <p:cNvPicPr>
            <a:picLocks noChangeAspect="1"/>
          </p:cNvPicPr>
          <p:nvPr/>
        </p:nvPicPr>
        <p:blipFill>
          <a:blip r:embed="rId2"/>
          <a:srcRect l="47725" r="12111" b="-1"/>
          <a:stretch>
            <a:fillRect/>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175830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4731-B8DF-0907-243C-25E65D6C49A7}"/>
              </a:ext>
            </a:extLst>
          </p:cNvPr>
          <p:cNvSpPr>
            <a:spLocks noGrp="1"/>
          </p:cNvSpPr>
          <p:nvPr>
            <p:ph type="title"/>
          </p:nvPr>
        </p:nvSpPr>
        <p:spPr/>
        <p:txBody>
          <a:bodyPr/>
          <a:lstStyle/>
          <a:p>
            <a:r>
              <a:rPr lang="en-US"/>
              <a:t>Methodology ( </a:t>
            </a:r>
            <a:r>
              <a:rPr lang="en-US" sz="4000"/>
              <a:t>Data Collection </a:t>
            </a:r>
            <a:r>
              <a:rPr lang="en-US"/>
              <a:t>)</a:t>
            </a:r>
            <a:endParaRPr lang="en-IN" dirty="0"/>
          </a:p>
        </p:txBody>
      </p:sp>
      <p:sp>
        <p:nvSpPr>
          <p:cNvPr id="3" name="Content Placeholder 2">
            <a:extLst>
              <a:ext uri="{FF2B5EF4-FFF2-40B4-BE49-F238E27FC236}">
                <a16:creationId xmlns:a16="http://schemas.microsoft.com/office/drawing/2014/main" id="{89E794A5-DF43-4CBF-0EF7-7A10DB26F79C}"/>
              </a:ext>
            </a:extLst>
          </p:cNvPr>
          <p:cNvSpPr>
            <a:spLocks noGrp="1"/>
          </p:cNvSpPr>
          <p:nvPr>
            <p:ph idx="1"/>
          </p:nvPr>
        </p:nvSpPr>
        <p:spPr/>
        <p:txBody>
          <a:bodyPr/>
          <a:lstStyle/>
          <a:p>
            <a:r>
              <a:rPr lang="en-US" dirty="0"/>
              <a:t>Initially, data was collected from the book of the SRDI(Soil Research and Development Institute). </a:t>
            </a:r>
          </a:p>
          <a:p>
            <a:endParaRPr lang="en-IN" dirty="0"/>
          </a:p>
        </p:txBody>
      </p:sp>
      <p:pic>
        <p:nvPicPr>
          <p:cNvPr id="8" name="Picture 7" descr="SRDI">
            <a:extLst>
              <a:ext uri="{FF2B5EF4-FFF2-40B4-BE49-F238E27FC236}">
                <a16:creationId xmlns:a16="http://schemas.microsoft.com/office/drawing/2014/main" id="{E36294C3-BD73-F233-6F28-9D6F56E91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22203" y="-454344"/>
            <a:ext cx="3506772" cy="9459803"/>
          </a:xfrm>
          <a:prstGeom prst="rect">
            <a:avLst/>
          </a:prstGeom>
        </p:spPr>
      </p:pic>
    </p:spTree>
    <p:extLst>
      <p:ext uri="{BB962C8B-B14F-4D97-AF65-F5344CB8AC3E}">
        <p14:creationId xmlns:p14="http://schemas.microsoft.com/office/powerpoint/2010/main" val="391613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57A9D-FE02-D4AE-961F-ED8673D67BE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chemeClr val="accent1"/>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FAA0EDC-4248-2AE1-97BA-009C57F69657}"/>
              </a:ext>
            </a:extLst>
          </p:cNvPr>
          <p:cNvSpPr>
            <a:spLocks noGrp="1"/>
          </p:cNvSpPr>
          <p:nvPr>
            <p:ph type="title"/>
          </p:nvPr>
        </p:nvSpPr>
        <p:spPr>
          <a:xfrm>
            <a:off x="1039163" y="1762169"/>
            <a:ext cx="4073110" cy="3122092"/>
          </a:xfrm>
        </p:spPr>
        <p:txBody>
          <a:bodyPr anchor="ctr">
            <a:normAutofit/>
          </a:bodyPr>
          <a:lstStyle/>
          <a:p>
            <a:pPr algn="ctr"/>
            <a:r>
              <a:rPr lang="en-US" sz="6000" dirty="0">
                <a:solidFill>
                  <a:srgbClr val="FFFFFF"/>
                </a:solidFill>
              </a:rPr>
              <a:t>Methodology </a:t>
            </a:r>
            <a:br>
              <a:rPr lang="en-US" sz="6000" dirty="0">
                <a:solidFill>
                  <a:srgbClr val="FFFFFF"/>
                </a:solidFill>
              </a:rPr>
            </a:br>
            <a:r>
              <a:rPr lang="en-US" sz="6000" dirty="0">
                <a:solidFill>
                  <a:srgbClr val="FFFFFF"/>
                </a:solidFill>
              </a:rPr>
              <a:t>( Data Collection )</a:t>
            </a:r>
            <a:endParaRPr lang="en-IN" sz="6000" dirty="0">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3" name="Content Placeholder 2">
            <a:extLst>
              <a:ext uri="{FF2B5EF4-FFF2-40B4-BE49-F238E27FC236}">
                <a16:creationId xmlns:a16="http://schemas.microsoft.com/office/drawing/2014/main" id="{BEED07F9-F9C9-111E-19D0-00590B1FF920}"/>
              </a:ext>
            </a:extLst>
          </p:cNvPr>
          <p:cNvSpPr>
            <a:spLocks noGrp="1"/>
          </p:cNvSpPr>
          <p:nvPr>
            <p:ph idx="1"/>
          </p:nvPr>
        </p:nvSpPr>
        <p:spPr>
          <a:xfrm>
            <a:off x="6095999" y="5238750"/>
            <a:ext cx="5452872" cy="988314"/>
          </a:xfrm>
        </p:spPr>
        <p:txBody>
          <a:bodyPr anchor="t">
            <a:normAutofit/>
          </a:bodyPr>
          <a:lstStyle/>
          <a:p>
            <a:r>
              <a:rPr lang="en-US" sz="2000" dirty="0"/>
              <a:t> </a:t>
            </a:r>
            <a:r>
              <a:rPr lang="en-US" sz="2000" dirty="0">
                <a:latin typeface="Angsana New" panose="02020603050405020304" pitchFamily="18" charset="-34"/>
                <a:cs typeface="Angsana New" panose="02020603050405020304" pitchFamily="18" charset="-34"/>
              </a:rPr>
              <a:t>The data was manually loaded into an Excel sheet as </a:t>
            </a:r>
            <a:r>
              <a:rPr lang="en-US" sz="2000" b="1" dirty="0">
                <a:latin typeface="Angsana New" panose="02020603050405020304" pitchFamily="18" charset="-34"/>
                <a:cs typeface="Angsana New" panose="02020603050405020304" pitchFamily="18" charset="-34"/>
              </a:rPr>
              <a:t>raw data</a:t>
            </a:r>
            <a:r>
              <a:rPr lang="en-US" sz="2000" dirty="0">
                <a:latin typeface="Angsana New" panose="02020603050405020304" pitchFamily="18" charset="-34"/>
                <a:cs typeface="Angsana New" panose="02020603050405020304" pitchFamily="18" charset="-34"/>
              </a:rPr>
              <a:t>. </a:t>
            </a:r>
          </a:p>
          <a:p>
            <a:endParaRPr lang="en-IN" sz="2000" dirty="0"/>
          </a:p>
        </p:txBody>
      </p:sp>
      <p:pic>
        <p:nvPicPr>
          <p:cNvPr id="4" name="Picture 3" descr="A table of food items&#10;&#10;AI-generated content may be incorrect.">
            <a:extLst>
              <a:ext uri="{FF2B5EF4-FFF2-40B4-BE49-F238E27FC236}">
                <a16:creationId xmlns:a16="http://schemas.microsoft.com/office/drawing/2014/main" id="{B6A447AF-F9F1-9884-7E94-A27EFA005969}"/>
              </a:ext>
            </a:extLst>
          </p:cNvPr>
          <p:cNvPicPr>
            <a:picLocks noChangeAspect="1"/>
          </p:cNvPicPr>
          <p:nvPr/>
        </p:nvPicPr>
        <p:blipFill>
          <a:blip r:embed="rId4"/>
          <a:stretch>
            <a:fillRect/>
          </a:stretch>
        </p:blipFill>
        <p:spPr>
          <a:xfrm>
            <a:off x="6095999" y="690921"/>
            <a:ext cx="4889565" cy="4191180"/>
          </a:xfrm>
          <a:prstGeom prst="rect">
            <a:avLst/>
          </a:prstGeom>
        </p:spPr>
      </p:pic>
    </p:spTree>
    <p:extLst>
      <p:ext uri="{BB962C8B-B14F-4D97-AF65-F5344CB8AC3E}">
        <p14:creationId xmlns:p14="http://schemas.microsoft.com/office/powerpoint/2010/main" val="274118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2328C31-93A8-4C77-B2C9-1705F8270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D2901-18DA-2884-6C71-DE99EE8F0362}"/>
              </a:ext>
            </a:extLst>
          </p:cNvPr>
          <p:cNvSpPr>
            <a:spLocks noGrp="1"/>
          </p:cNvSpPr>
          <p:nvPr>
            <p:ph type="title"/>
          </p:nvPr>
        </p:nvSpPr>
        <p:spPr>
          <a:xfrm>
            <a:off x="8138341" y="640823"/>
            <a:ext cx="3419856" cy="5583148"/>
          </a:xfrm>
        </p:spPr>
        <p:txBody>
          <a:bodyPr anchor="ctr">
            <a:normAutofit/>
          </a:bodyPr>
          <a:lstStyle/>
          <a:p>
            <a:r>
              <a:rPr lang="en-US" sz="6000"/>
              <a:t>Data process and weather data integration</a:t>
            </a:r>
            <a:endParaRPr lang="en-IN" sz="6000"/>
          </a:p>
        </p:txBody>
      </p:sp>
      <mc:AlternateContent xmlns:mc="http://schemas.openxmlformats.org/markup-compatibility/2006">
        <mc:Choice xmlns:p14="http://schemas.microsoft.com/office/powerpoint/2010/main" Requires="p14">
          <p:contentPart p14:bwMode="auto" r:id="rId2">
            <p14:nvContentPartPr>
              <p14:cNvPr id="29" name="Ink 2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4884261"/>
              <a:ext cx="360" cy="2160"/>
            </p14:xfrm>
          </p:contentPart>
        </mc:Choice>
        <mc:Fallback>
          <p:pic>
            <p:nvPicPr>
              <p:cNvPr id="29" name="Ink 2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4868832"/>
                <a:ext cx="36000" cy="32709"/>
              </a:xfrm>
              <a:prstGeom prst="rect">
                <a:avLst/>
              </a:prstGeom>
            </p:spPr>
          </p:pic>
        </mc:Fallback>
      </mc:AlternateContent>
      <p:sp>
        <p:nvSpPr>
          <p:cNvPr id="3" name="Content Placeholder 2">
            <a:extLst>
              <a:ext uri="{FF2B5EF4-FFF2-40B4-BE49-F238E27FC236}">
                <a16:creationId xmlns:a16="http://schemas.microsoft.com/office/drawing/2014/main" id="{6574FC27-326F-CD6D-FF43-391AB91E0674}"/>
              </a:ext>
            </a:extLst>
          </p:cNvPr>
          <p:cNvSpPr>
            <a:spLocks noGrp="1"/>
          </p:cNvSpPr>
          <p:nvPr>
            <p:ph idx="1"/>
          </p:nvPr>
        </p:nvSpPr>
        <p:spPr>
          <a:xfrm>
            <a:off x="640080" y="4800600"/>
            <a:ext cx="6894576" cy="1426464"/>
          </a:xfrm>
        </p:spPr>
        <p:txBody>
          <a:bodyPr anchor="t">
            <a:normAutofit/>
          </a:bodyPr>
          <a:lstStyle/>
          <a:p>
            <a:r>
              <a:rPr lang="en-US" sz="2000">
                <a:latin typeface="Aptos" panose="020B0004020202020204" pitchFamily="34" charset="0"/>
              </a:rPr>
              <a:t>The </a:t>
            </a:r>
            <a:r>
              <a:rPr lang="en-US" sz="2000" b="1">
                <a:latin typeface="Aptos" panose="020B0004020202020204" pitchFamily="34" charset="0"/>
              </a:rPr>
              <a:t>Bangladesh Agro-Meteorological Information Service(BAMIS) </a:t>
            </a:r>
            <a:r>
              <a:rPr lang="en-US" sz="2000">
                <a:latin typeface="Aptos" panose="020B0004020202020204" pitchFamily="34" charset="0"/>
              </a:rPr>
              <a:t>collected and integrated crop-wise weather data.</a:t>
            </a:r>
            <a:endParaRPr lang="en-US" sz="2000" dirty="0">
              <a:latin typeface="Aptos" panose="020B0004020202020204" pitchFamily="34" charset="0"/>
            </a:endParaRPr>
          </a:p>
        </p:txBody>
      </p:sp>
      <p:sp>
        <p:nvSpPr>
          <p:cNvPr id="31" name="Rectangle 3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2620"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91E5FF"/>
          </a:solidFill>
          <a:ln w="34925">
            <a:solidFill>
              <a:srgbClr val="91E5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able of numbers and letters&#10;&#10;AI-generated content may be incorrect.">
            <a:extLst>
              <a:ext uri="{FF2B5EF4-FFF2-40B4-BE49-F238E27FC236}">
                <a16:creationId xmlns:a16="http://schemas.microsoft.com/office/drawing/2014/main" id="{8A910FE8-169E-409A-FB70-D4A872A69E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 y="640823"/>
            <a:ext cx="6894576" cy="3835927"/>
          </a:xfrm>
          <a:prstGeom prst="rect">
            <a:avLst/>
          </a:prstGeom>
        </p:spPr>
      </p:pic>
    </p:spTree>
    <p:extLst>
      <p:ext uri="{BB962C8B-B14F-4D97-AF65-F5344CB8AC3E}">
        <p14:creationId xmlns:p14="http://schemas.microsoft.com/office/powerpoint/2010/main" val="383891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55A55-A02B-B960-711B-249AC2649C2C}"/>
              </a:ext>
            </a:extLst>
          </p:cNvPr>
          <p:cNvSpPr>
            <a:spLocks noGrp="1"/>
          </p:cNvSpPr>
          <p:nvPr>
            <p:ph type="title"/>
          </p:nvPr>
        </p:nvSpPr>
        <p:spPr>
          <a:xfrm>
            <a:off x="630936" y="639520"/>
            <a:ext cx="3429000" cy="1719072"/>
          </a:xfrm>
        </p:spPr>
        <p:txBody>
          <a:bodyPr anchor="b">
            <a:normAutofit/>
          </a:bodyPr>
          <a:lstStyle/>
          <a:p>
            <a:pPr>
              <a:lnSpc>
                <a:spcPct val="90000"/>
              </a:lnSpc>
            </a:pPr>
            <a:r>
              <a:rPr lang="en-US"/>
              <a:t>Machine and deep learning </a:t>
            </a:r>
            <a:endParaRPr lang="en-IN"/>
          </a:p>
        </p:txBody>
      </p:sp>
      <p:sp>
        <p:nvSpPr>
          <p:cNvPr id="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0082FF"/>
          </a:solidFill>
          <a:ln w="38100" cap="rnd">
            <a:solidFill>
              <a:srgbClr val="0082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9D53F0-3C38-2FE2-7123-A38736ED8137}"/>
              </a:ext>
            </a:extLst>
          </p:cNvPr>
          <p:cNvSpPr>
            <a:spLocks noGrp="1"/>
          </p:cNvSpPr>
          <p:nvPr>
            <p:ph idx="1"/>
          </p:nvPr>
        </p:nvSpPr>
        <p:spPr>
          <a:xfrm>
            <a:off x="630936" y="2807208"/>
            <a:ext cx="3429000" cy="3410712"/>
          </a:xfrm>
        </p:spPr>
        <p:txBody>
          <a:bodyPr anchor="t">
            <a:normAutofit/>
          </a:bodyPr>
          <a:lstStyle/>
          <a:p>
            <a:r>
              <a:rPr lang="en-US" sz="2200">
                <a:latin typeface="Bell MT" panose="02020503060305020303" pitchFamily="18" charset="0"/>
              </a:rPr>
              <a:t>After the dataset was ready, we input the data into the ML &amp; DL model, where the input features were N, P, K, pH, temp, humidity, moisture, and rainfall, and the output/predictive feature was Crop.</a:t>
            </a:r>
          </a:p>
          <a:p>
            <a:endParaRPr lang="en-IN" sz="2200" dirty="0">
              <a:latin typeface="Bell MT" panose="02020503060305020303" pitchFamily="18" charset="0"/>
            </a:endParaRP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2" name="Ink 21">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descr="Model">
            <a:extLst>
              <a:ext uri="{FF2B5EF4-FFF2-40B4-BE49-F238E27FC236}">
                <a16:creationId xmlns:a16="http://schemas.microsoft.com/office/drawing/2014/main" id="{A78A1202-EB09-C1F5-15B1-F4AB53855037}"/>
              </a:ext>
            </a:extLst>
          </p:cNvPr>
          <p:cNvPicPr>
            <a:picLocks noChangeAspect="1"/>
          </p:cNvPicPr>
          <p:nvPr/>
        </p:nvPicPr>
        <p:blipFill>
          <a:blip r:embed="rId4"/>
          <a:stretch>
            <a:fillRect/>
          </a:stretch>
        </p:blipFill>
        <p:spPr>
          <a:xfrm>
            <a:off x="4283275" y="1078992"/>
            <a:ext cx="7481801" cy="4956048"/>
          </a:xfrm>
          <a:prstGeom prst="rect">
            <a:avLst/>
          </a:prstGeom>
        </p:spPr>
      </p:pic>
    </p:spTree>
    <p:extLst>
      <p:ext uri="{BB962C8B-B14F-4D97-AF65-F5344CB8AC3E}">
        <p14:creationId xmlns:p14="http://schemas.microsoft.com/office/powerpoint/2010/main" val="317083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D2ED6D-05A4-C5EF-4EC5-493BC3FE97CC}"/>
              </a:ext>
            </a:extLst>
          </p:cNvPr>
          <p:cNvSpPr>
            <a:spLocks noGrp="1"/>
          </p:cNvSpPr>
          <p:nvPr>
            <p:ph type="title"/>
          </p:nvPr>
        </p:nvSpPr>
        <p:spPr>
          <a:xfrm>
            <a:off x="640080" y="325369"/>
            <a:ext cx="4368602" cy="1956841"/>
          </a:xfrm>
        </p:spPr>
        <p:txBody>
          <a:bodyPr anchor="b">
            <a:normAutofit/>
          </a:bodyPr>
          <a:lstStyle/>
          <a:p>
            <a:pPr>
              <a:lnSpc>
                <a:spcPct val="90000"/>
              </a:lnSpc>
            </a:pPr>
            <a:r>
              <a:rPr lang="en-US" sz="4600">
                <a:latin typeface="Aptos" panose="020B0004020202020204" pitchFamily="34" charset="0"/>
              </a:rPr>
              <a:t>Edge Device/IoT Setup</a:t>
            </a:r>
            <a:endParaRPr lang="en-IN" sz="4600">
              <a:latin typeface="Aptos" panose="020B0004020202020204" pitchFamily="34" charset="0"/>
            </a:endParaRP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78ACC"/>
          </a:solidFill>
          <a:ln w="38100" cap="rnd">
            <a:solidFill>
              <a:srgbClr val="578AC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5891BA-1DEF-35E4-C60C-FD8F890911F2}"/>
              </a:ext>
            </a:extLst>
          </p:cNvPr>
          <p:cNvSpPr>
            <a:spLocks noGrp="1"/>
          </p:cNvSpPr>
          <p:nvPr>
            <p:ph idx="1"/>
          </p:nvPr>
        </p:nvSpPr>
        <p:spPr>
          <a:xfrm>
            <a:off x="640080" y="2872899"/>
            <a:ext cx="4243589" cy="3320668"/>
          </a:xfrm>
        </p:spPr>
        <p:txBody>
          <a:bodyPr>
            <a:normAutofit/>
          </a:bodyPr>
          <a:lstStyle/>
          <a:p>
            <a:r>
              <a:rPr lang="en-US" dirty="0"/>
              <a:t>Raspberry Pi 5B</a:t>
            </a:r>
          </a:p>
          <a:p>
            <a:r>
              <a:rPr lang="en-US" dirty="0"/>
              <a:t>7 in 1 Agriculture soil sensor</a:t>
            </a:r>
          </a:p>
          <a:p>
            <a:r>
              <a:rPr lang="en-US" dirty="0"/>
              <a:t> Other electronics</a:t>
            </a:r>
          </a:p>
          <a:p>
            <a:r>
              <a:rPr lang="en-US" dirty="0"/>
              <a:t>Battery(optional)</a:t>
            </a:r>
            <a:endParaRPr lang="en-IN" dirty="0"/>
          </a:p>
        </p:txBody>
      </p:sp>
      <p:pic>
        <p:nvPicPr>
          <p:cNvPr id="5" name="Picture 4" descr="A white rectangular object with a red and blue object on the ground">
            <a:extLst>
              <a:ext uri="{FF2B5EF4-FFF2-40B4-BE49-F238E27FC236}">
                <a16:creationId xmlns:a16="http://schemas.microsoft.com/office/drawing/2014/main" id="{19B67906-3982-8DA3-2DE4-DD2E72C68D42}"/>
              </a:ext>
            </a:extLst>
          </p:cNvPr>
          <p:cNvPicPr>
            <a:picLocks noChangeAspect="1"/>
          </p:cNvPicPr>
          <p:nvPr/>
        </p:nvPicPr>
        <p:blipFill>
          <a:blip r:embed="rId2">
            <a:extLst>
              <a:ext uri="{28A0092B-C50C-407E-A947-70E740481C1C}">
                <a14:useLocalDpi xmlns:a14="http://schemas.microsoft.com/office/drawing/2010/main" val="0"/>
              </a:ext>
            </a:extLst>
          </a:blip>
          <a:srcRect b="12266"/>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79362932"/>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86</TotalTime>
  <Words>549</Words>
  <Application>Microsoft Office PowerPoint</Application>
  <PresentationFormat>Widescreen</PresentationFormat>
  <Paragraphs>34</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Agency FB</vt:lpstr>
      <vt:lpstr>Angsana New</vt:lpstr>
      <vt:lpstr>Aptos</vt:lpstr>
      <vt:lpstr>Arial</vt:lpstr>
      <vt:lpstr>Avenir Next LT Pro Light</vt:lpstr>
      <vt:lpstr>Bell MT</vt:lpstr>
      <vt:lpstr>Bodoni MT</vt:lpstr>
      <vt:lpstr>The Hand Bold</vt:lpstr>
      <vt:lpstr>The Serif Hand Black</vt:lpstr>
      <vt:lpstr>思源黑体-思源黑体-Regular</vt:lpstr>
      <vt:lpstr>SketchyVTI</vt:lpstr>
      <vt:lpstr>An IoT-Enabled AI System for Real-Time Crop Prediction Using Soil and Weather Data</vt:lpstr>
      <vt:lpstr>Why is this research necessary?</vt:lpstr>
      <vt:lpstr>Identifying issues</vt:lpstr>
      <vt:lpstr>Objective</vt:lpstr>
      <vt:lpstr>Methodology ( Data Collection )</vt:lpstr>
      <vt:lpstr>Methodology  ( Data Collection )</vt:lpstr>
      <vt:lpstr>Data process and weather data integration</vt:lpstr>
      <vt:lpstr>Machine and deep learning </vt:lpstr>
      <vt:lpstr>Edge Device/IoT Setup</vt:lpstr>
      <vt:lpstr>System Architecture</vt:lpstr>
      <vt:lpstr>Result of Machine Learning &amp; Deep learning</vt:lpstr>
      <vt:lpstr>Real-time sensor-driven data and weather API based prediction</vt:lpstr>
      <vt:lpstr>Web Interface &amp; app monitoring (Real-time monitoring)</vt:lpstr>
      <vt:lpstr>Thank you for being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dc:creator>
  <cp:lastModifiedBy>David</cp:lastModifiedBy>
  <cp:revision>2</cp:revision>
  <dcterms:created xsi:type="dcterms:W3CDTF">2025-05-15T18:29:54Z</dcterms:created>
  <dcterms:modified xsi:type="dcterms:W3CDTF">2025-05-17T15:30:23Z</dcterms:modified>
</cp:coreProperties>
</file>